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sldIdLst>
    <p:sldId id="256" r:id="rId2"/>
    <p:sldId id="282" r:id="rId3"/>
    <p:sldId id="787" r:id="rId4"/>
    <p:sldId id="781" r:id="rId5"/>
    <p:sldId id="786" r:id="rId6"/>
    <p:sldId id="602" r:id="rId7"/>
    <p:sldId id="273" r:id="rId8"/>
    <p:sldId id="274" r:id="rId9"/>
    <p:sldId id="275"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781"/>
            <p14:sldId id="786"/>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180"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2020-11-24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adjoint</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adjoint</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adjoint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adjoint</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adjoint</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m4a"/><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m4a"/></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3.wmf"/><Relationship Id="rId3" Type="http://schemas.microsoft.com/office/2007/relationships/media" Target="../media/media4.m4a"/><Relationship Id="rId7" Type="http://schemas.openxmlformats.org/officeDocument/2006/relationships/image" Target="../media/image10.wmf"/><Relationship Id="rId12" Type="http://schemas.openxmlformats.org/officeDocument/2006/relationships/oleObject" Target="../embeddings/oleObject5.bin"/><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4.bin"/><Relationship Id="rId4" Type="http://schemas.openxmlformats.org/officeDocument/2006/relationships/audio" Target="../media/media4.m4a"/><Relationship Id="rId9" Type="http://schemas.openxmlformats.org/officeDocument/2006/relationships/image" Target="../media/image11.wmf"/><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 The adjoint</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BF99005F-6113-4403-A6F7-6D69B3336AC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678"/>
    </mc:Choice>
    <mc:Fallback>
      <p:transition spd="slow" advTm="10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the adjoint of a linear map</a:t>
            </a:r>
          </a:p>
          <a:p>
            <a:pPr lvl="1"/>
            <a:r>
              <a:rPr lang="en-US" dirty="0"/>
              <a:t>Demonstrate that it is a linear map, too</a:t>
            </a:r>
          </a:p>
          <a:p>
            <a:pPr lvl="1"/>
            <a:r>
              <a:rPr lang="en-US" dirty="0"/>
              <a:t>Describe what will be covered in the following topics</a:t>
            </a:r>
          </a:p>
        </p:txBody>
      </p:sp>
      <p:sp>
        <p:nvSpPr>
          <p:cNvPr id="4" name="Footer Placeholder 3"/>
          <p:cNvSpPr>
            <a:spLocks noGrp="1"/>
          </p:cNvSpPr>
          <p:nvPr>
            <p:ph type="ftr" sz="quarter" idx="11"/>
          </p:nvPr>
        </p:nvSpPr>
        <p:spPr/>
        <p:txBody>
          <a:bodyPr/>
          <a:lstStyle/>
          <a:p>
            <a:r>
              <a:rPr lang="en-US"/>
              <a:t>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92312939-AB64-4986-959D-8D613FC008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569"/>
    </mc:Choice>
    <mc:Fallback>
      <p:transition spd="slow" advTm="13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the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then we will define the</a:t>
            </a:r>
            <a:r>
              <a:rPr lang="en-US" i="1" dirty="0"/>
              <a:t> adjoint</a:t>
            </a:r>
            <a:r>
              <a:rPr lang="en-US" dirty="0"/>
              <a:t> of the linear map as that map </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r>
              <a:rPr lang="en-US" b="1" dirty="0">
                <a:latin typeface="Edwardian Script ITC" panose="030303020407070D0804" pitchFamily="66" charset="0"/>
              </a:rPr>
              <a:t>V</a:t>
            </a:r>
            <a:r>
              <a:rPr lang="en-US" dirty="0">
                <a:latin typeface="Times New Roman" panose="02020603050405020304" pitchFamily="18" charset="0"/>
              </a:rPr>
              <a:t>  →</a:t>
            </a:r>
            <a:r>
              <a:rPr lang="en-US" b="1" dirty="0">
                <a:latin typeface="Edwardian Script ITC" panose="030303020407070D0804" pitchFamily="66" charset="0"/>
              </a:rPr>
              <a:t>U </a:t>
            </a:r>
            <a:r>
              <a:rPr lang="en-US" dirty="0"/>
              <a:t> such that</a:t>
            </a:r>
          </a:p>
          <a:p>
            <a:pPr lvl="1"/>
            <a:endParaRPr lang="en-US" dirty="0"/>
          </a:p>
          <a:p>
            <a:pPr marL="457200" lvl="1" indent="0">
              <a:buNone/>
            </a:pPr>
            <a:endParaRPr lang="en-US" dirty="0"/>
          </a:p>
          <a:p>
            <a:r>
              <a:rPr lang="en-US" dirty="0"/>
              <a:t>The existence of the adjoint is an upper-year topic in pure mathematics, hence we will simply assume it exists</a:t>
            </a:r>
          </a:p>
          <a:p>
            <a:pPr lvl="1"/>
            <a:r>
              <a:rPr lang="en-US" dirty="0"/>
              <a:t>You may look up the </a:t>
            </a:r>
            <a:r>
              <a:rPr lang="en-US" i="1" dirty="0" err="1"/>
              <a:t>Riesz</a:t>
            </a:r>
            <a:r>
              <a:rPr lang="en-US" i="1" dirty="0"/>
              <a:t> representation theorem</a:t>
            </a:r>
          </a:p>
        </p:txBody>
      </p:sp>
      <p:sp>
        <p:nvSpPr>
          <p:cNvPr id="4" name="Footer Placeholder 3"/>
          <p:cNvSpPr>
            <a:spLocks noGrp="1"/>
          </p:cNvSpPr>
          <p:nvPr>
            <p:ph type="ftr" sz="quarter" idx="11"/>
          </p:nvPr>
        </p:nvSpPr>
        <p:spPr/>
        <p:txBody>
          <a:bodyPr/>
          <a:lstStyle/>
          <a:p>
            <a:r>
              <a:rPr lang="en-US"/>
              <a:t>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a:extLst>
              <a:ext uri="{FF2B5EF4-FFF2-40B4-BE49-F238E27FC236}">
                <a16:creationId xmlns:a16="http://schemas.microsoft.com/office/drawing/2014/main" id="{8201A9F8-2CC9-4762-8AB3-7034B0A71B06}"/>
              </a:ext>
            </a:extLst>
          </p:cNvPr>
          <p:cNvGraphicFramePr>
            <a:graphicFrameLocks noChangeAspect="1"/>
          </p:cNvGraphicFramePr>
          <p:nvPr/>
        </p:nvGraphicFramePr>
        <p:xfrm>
          <a:off x="3452222" y="2447128"/>
          <a:ext cx="2239556" cy="560217"/>
        </p:xfrm>
        <a:graphic>
          <a:graphicData uri="http://schemas.openxmlformats.org/presentationml/2006/ole">
            <mc:AlternateContent xmlns:mc="http://schemas.openxmlformats.org/markup-compatibility/2006">
              <mc:Choice xmlns:v="urn:schemas-microsoft-com:vml" Requires="v">
                <p:oleObj spid="_x0000_s515082" name="Equation" r:id="rId6" imgW="965160" imgH="241200" progId="Equation.DSMT4">
                  <p:embed/>
                </p:oleObj>
              </mc:Choice>
              <mc:Fallback>
                <p:oleObj name="Equation" r:id="rId6" imgW="965160" imgH="241200" progId="Equation.DSMT4">
                  <p:embed/>
                  <p:pic>
                    <p:nvPicPr>
                      <p:cNvPr id="8" name="Object 7">
                        <a:extLst>
                          <a:ext uri="{FF2B5EF4-FFF2-40B4-BE49-F238E27FC236}">
                            <a16:creationId xmlns:a16="http://schemas.microsoft.com/office/drawing/2014/main" id="{8201A9F8-2CC9-4762-8AB3-7034B0A71B06}"/>
                          </a:ext>
                        </a:extLst>
                      </p:cNvPr>
                      <p:cNvPicPr/>
                      <p:nvPr/>
                    </p:nvPicPr>
                    <p:blipFill>
                      <a:blip r:embed="rId7"/>
                      <a:stretch>
                        <a:fillRect/>
                      </a:stretch>
                    </p:blipFill>
                    <p:spPr>
                      <a:xfrm>
                        <a:off x="3452222" y="2447128"/>
                        <a:ext cx="2239556" cy="560217"/>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8E09EAA3-4D1C-4C4D-B97C-9755EAA103C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43637"/>
    </mc:Choice>
    <mc:Fallback>
      <p:transition spd="slow" advTm="43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is a linear map</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The adjoint is linear.</a:t>
            </a:r>
          </a:p>
          <a:p>
            <a:pPr marL="457200" lvl="1" indent="0">
              <a:buNone/>
            </a:pPr>
            <a:endParaRPr lang="en-US" dirty="0"/>
          </a:p>
          <a:p>
            <a:pPr marL="0" indent="0">
              <a:buNone/>
            </a:pPr>
            <a:r>
              <a:rPr lang="en-US" dirty="0"/>
              <a:t>Proof:</a:t>
            </a:r>
          </a:p>
        </p:txBody>
      </p:sp>
      <p:sp>
        <p:nvSpPr>
          <p:cNvPr id="4" name="Footer Placeholder 3"/>
          <p:cNvSpPr>
            <a:spLocks noGrp="1"/>
          </p:cNvSpPr>
          <p:nvPr>
            <p:ph type="ftr" sz="quarter" idx="11"/>
          </p:nvPr>
        </p:nvSpPr>
        <p:spPr/>
        <p:txBody>
          <a:bodyPr/>
          <a:lstStyle/>
          <a:p>
            <a:r>
              <a:rPr lang="en-US"/>
              <a:t>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9" name="Object 8">
            <a:extLst>
              <a:ext uri="{FF2B5EF4-FFF2-40B4-BE49-F238E27FC236}">
                <a16:creationId xmlns:a16="http://schemas.microsoft.com/office/drawing/2014/main" id="{A53F62CE-81B7-4BDF-A29D-A2A028A46360}"/>
              </a:ext>
            </a:extLst>
          </p:cNvPr>
          <p:cNvGraphicFramePr>
            <a:graphicFrameLocks noChangeAspect="1"/>
          </p:cNvGraphicFramePr>
          <p:nvPr>
            <p:extLst>
              <p:ext uri="{D42A27DB-BD31-4B8C-83A1-F6EECF244321}">
                <p14:modId xmlns:p14="http://schemas.microsoft.com/office/powerpoint/2010/main" val="273321468"/>
              </p:ext>
            </p:extLst>
          </p:nvPr>
        </p:nvGraphicFramePr>
        <p:xfrm>
          <a:off x="1926673" y="3087141"/>
          <a:ext cx="4232852" cy="509443"/>
        </p:xfrm>
        <a:graphic>
          <a:graphicData uri="http://schemas.openxmlformats.org/presentationml/2006/ole">
            <mc:AlternateContent xmlns:mc="http://schemas.openxmlformats.org/markup-compatibility/2006">
              <mc:Choice xmlns:v="urn:schemas-microsoft-com:vml" Requires="v">
                <p:oleObj spid="_x0000_s514085" name="Equation" r:id="rId6" imgW="2006280" imgH="241200" progId="Equation.DSMT4">
                  <p:embed/>
                </p:oleObj>
              </mc:Choice>
              <mc:Fallback>
                <p:oleObj name="Equation" r:id="rId6" imgW="2006280" imgH="241200" progId="Equation.DSMT4">
                  <p:embed/>
                  <p:pic>
                    <p:nvPicPr>
                      <p:cNvPr id="8" name="Object 7">
                        <a:extLst>
                          <a:ext uri="{FF2B5EF4-FFF2-40B4-BE49-F238E27FC236}">
                            <a16:creationId xmlns:a16="http://schemas.microsoft.com/office/drawing/2014/main" id="{8201A9F8-2CC9-4762-8AB3-7034B0A71B06}"/>
                          </a:ext>
                        </a:extLst>
                      </p:cNvPr>
                      <p:cNvPicPr/>
                      <p:nvPr/>
                    </p:nvPicPr>
                    <p:blipFill>
                      <a:blip r:embed="rId7"/>
                      <a:stretch>
                        <a:fillRect/>
                      </a:stretch>
                    </p:blipFill>
                    <p:spPr>
                      <a:xfrm>
                        <a:off x="1926673" y="3087141"/>
                        <a:ext cx="4232852" cy="50944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60AE8600-9843-480F-A347-9AB4C5D69F55}"/>
              </a:ext>
            </a:extLst>
          </p:cNvPr>
          <p:cNvGraphicFramePr>
            <a:graphicFrameLocks noChangeAspect="1"/>
          </p:cNvGraphicFramePr>
          <p:nvPr>
            <p:extLst>
              <p:ext uri="{D42A27DB-BD31-4B8C-83A1-F6EECF244321}">
                <p14:modId xmlns:p14="http://schemas.microsoft.com/office/powerpoint/2010/main" val="3441902020"/>
              </p:ext>
            </p:extLst>
          </p:nvPr>
        </p:nvGraphicFramePr>
        <p:xfrm>
          <a:off x="4124622" y="3644859"/>
          <a:ext cx="2759364" cy="456045"/>
        </p:xfrm>
        <a:graphic>
          <a:graphicData uri="http://schemas.openxmlformats.org/presentationml/2006/ole">
            <mc:AlternateContent xmlns:mc="http://schemas.openxmlformats.org/markup-compatibility/2006">
              <mc:Choice xmlns:v="urn:schemas-microsoft-com:vml" Requires="v">
                <p:oleObj spid="_x0000_s514086" name="Equation" r:id="rId8" imgW="1307880" imgH="215640" progId="Equation.DSMT4">
                  <p:embed/>
                </p:oleObj>
              </mc:Choice>
              <mc:Fallback>
                <p:oleObj name="Equation" r:id="rId8" imgW="1307880" imgH="215640" progId="Equation.DSMT4">
                  <p:embed/>
                  <p:pic>
                    <p:nvPicPr>
                      <p:cNvPr id="9" name="Object 8">
                        <a:extLst>
                          <a:ext uri="{FF2B5EF4-FFF2-40B4-BE49-F238E27FC236}">
                            <a16:creationId xmlns:a16="http://schemas.microsoft.com/office/drawing/2014/main" id="{A53F62CE-81B7-4BDF-A29D-A2A028A46360}"/>
                          </a:ext>
                        </a:extLst>
                      </p:cNvPr>
                      <p:cNvPicPr/>
                      <p:nvPr/>
                    </p:nvPicPr>
                    <p:blipFill>
                      <a:blip r:embed="rId9"/>
                      <a:stretch>
                        <a:fillRect/>
                      </a:stretch>
                    </p:blipFill>
                    <p:spPr>
                      <a:xfrm>
                        <a:off x="4124622" y="3644859"/>
                        <a:ext cx="2759364" cy="45604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8523440-A6D0-4A7F-8157-7A6A6C36CD51}"/>
              </a:ext>
            </a:extLst>
          </p:cNvPr>
          <p:cNvGraphicFramePr>
            <a:graphicFrameLocks noChangeAspect="1"/>
          </p:cNvGraphicFramePr>
          <p:nvPr>
            <p:extLst>
              <p:ext uri="{D42A27DB-BD31-4B8C-83A1-F6EECF244321}">
                <p14:modId xmlns:p14="http://schemas.microsoft.com/office/powerpoint/2010/main" val="2554667118"/>
              </p:ext>
            </p:extLst>
          </p:nvPr>
        </p:nvGraphicFramePr>
        <p:xfrm>
          <a:off x="4131623" y="4132510"/>
          <a:ext cx="2946977" cy="509444"/>
        </p:xfrm>
        <a:graphic>
          <a:graphicData uri="http://schemas.openxmlformats.org/presentationml/2006/ole">
            <mc:AlternateContent xmlns:mc="http://schemas.openxmlformats.org/markup-compatibility/2006">
              <mc:Choice xmlns:v="urn:schemas-microsoft-com:vml" Requires="v">
                <p:oleObj spid="_x0000_s514087" name="Equation" r:id="rId10" imgW="1396800" imgH="241200" progId="Equation.DSMT4">
                  <p:embed/>
                </p:oleObj>
              </mc:Choice>
              <mc:Fallback>
                <p:oleObj name="Equation" r:id="rId10" imgW="1396800" imgH="241200" progId="Equation.DSMT4">
                  <p:embed/>
                  <p:pic>
                    <p:nvPicPr>
                      <p:cNvPr id="10" name="Object 9">
                        <a:extLst>
                          <a:ext uri="{FF2B5EF4-FFF2-40B4-BE49-F238E27FC236}">
                            <a16:creationId xmlns:a16="http://schemas.microsoft.com/office/drawing/2014/main" id="{60AE8600-9843-480F-A347-9AB4C5D69F55}"/>
                          </a:ext>
                        </a:extLst>
                      </p:cNvPr>
                      <p:cNvPicPr/>
                      <p:nvPr/>
                    </p:nvPicPr>
                    <p:blipFill>
                      <a:blip r:embed="rId11"/>
                      <a:stretch>
                        <a:fillRect/>
                      </a:stretch>
                    </p:blipFill>
                    <p:spPr>
                      <a:xfrm>
                        <a:off x="4131623" y="4132510"/>
                        <a:ext cx="2946977" cy="509444"/>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68F2286D-C28E-4CF5-8786-B7350BECC11C}"/>
              </a:ext>
            </a:extLst>
          </p:cNvPr>
          <p:cNvGraphicFramePr>
            <a:graphicFrameLocks noChangeAspect="1"/>
          </p:cNvGraphicFramePr>
          <p:nvPr>
            <p:extLst>
              <p:ext uri="{D42A27DB-BD31-4B8C-83A1-F6EECF244321}">
                <p14:modId xmlns:p14="http://schemas.microsoft.com/office/powerpoint/2010/main" val="2409571301"/>
              </p:ext>
            </p:extLst>
          </p:nvPr>
        </p:nvGraphicFramePr>
        <p:xfrm>
          <a:off x="4150110" y="4618285"/>
          <a:ext cx="2410114" cy="509444"/>
        </p:xfrm>
        <a:graphic>
          <a:graphicData uri="http://schemas.openxmlformats.org/presentationml/2006/ole">
            <mc:AlternateContent xmlns:mc="http://schemas.openxmlformats.org/markup-compatibility/2006">
              <mc:Choice xmlns:v="urn:schemas-microsoft-com:vml" Requires="v">
                <p:oleObj spid="_x0000_s514088" name="Equation" r:id="rId12" imgW="1143000" imgH="241200" progId="Equation.DSMT4">
                  <p:embed/>
                </p:oleObj>
              </mc:Choice>
              <mc:Fallback>
                <p:oleObj name="Equation" r:id="rId12" imgW="1143000" imgH="241200" progId="Equation.DSMT4">
                  <p:embed/>
                  <p:pic>
                    <p:nvPicPr>
                      <p:cNvPr id="11" name="Object 10">
                        <a:extLst>
                          <a:ext uri="{FF2B5EF4-FFF2-40B4-BE49-F238E27FC236}">
                            <a16:creationId xmlns:a16="http://schemas.microsoft.com/office/drawing/2014/main" id="{98523440-A6D0-4A7F-8157-7A6A6C36CD51}"/>
                          </a:ext>
                        </a:extLst>
                      </p:cNvPr>
                      <p:cNvPicPr/>
                      <p:nvPr/>
                    </p:nvPicPr>
                    <p:blipFill>
                      <a:blip r:embed="rId13"/>
                      <a:stretch>
                        <a:fillRect/>
                      </a:stretch>
                    </p:blipFill>
                    <p:spPr>
                      <a:xfrm>
                        <a:off x="4150110" y="4618285"/>
                        <a:ext cx="2410114" cy="509444"/>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60977E23-8231-4289-8F2D-F47538BAA34D}"/>
              </a:ext>
            </a:extLst>
          </p:cNvPr>
          <p:cNvSpPr txBox="1"/>
          <p:nvPr/>
        </p:nvSpPr>
        <p:spPr>
          <a:xfrm>
            <a:off x="6591886" y="4648671"/>
            <a:ext cx="584200" cy="400110"/>
          </a:xfrm>
          <a:prstGeom prst="rect">
            <a:avLst/>
          </a:prstGeom>
          <a:noFill/>
        </p:spPr>
        <p:txBody>
          <a:bodyPr wrap="square">
            <a:spAutoFit/>
          </a:bodyPr>
          <a:lstStyle/>
          <a:p>
            <a:r>
              <a:rPr lang="en-US" sz="2000" b="0" i="0" dirty="0">
                <a:solidFill>
                  <a:schemeClr val="bg1"/>
                </a:solidFill>
                <a:effectLst/>
                <a:latin typeface="Times New Roman" panose="02020603050405020304" pitchFamily="18" charset="0"/>
                <a:cs typeface="Times New Roman" panose="02020603050405020304" pitchFamily="18" charset="0"/>
              </a:rPr>
              <a:t>▮</a:t>
            </a:r>
            <a:endParaRPr lang="en-US" sz="2000" dirty="0">
              <a:solidFill>
                <a:schemeClr val="bg1"/>
              </a:solidFill>
              <a:latin typeface="Times New Roman" panose="02020603050405020304" pitchFamily="18" charset="0"/>
              <a:cs typeface="Times New Roman" panose="02020603050405020304" pitchFamily="18" charset="0"/>
            </a:endParaRPr>
          </a:p>
        </p:txBody>
      </p:sp>
      <p:pic>
        <p:nvPicPr>
          <p:cNvPr id="14" name="Audio 13">
            <a:hlinkClick r:id="" action="ppaction://media"/>
            <a:extLst>
              <a:ext uri="{FF2B5EF4-FFF2-40B4-BE49-F238E27FC236}">
                <a16:creationId xmlns:a16="http://schemas.microsoft.com/office/drawing/2014/main" id="{8DB574DA-A9BD-42FE-A72F-10F9E7074317}"/>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mc:Choice xmlns:p14="http://schemas.microsoft.com/office/powerpoint/2010/main" Requires="p14">
      <p:transition spd="slow" p14:dur="2000" advTm="59704"/>
    </mc:Choice>
    <mc:Fallback>
      <p:transition spd="slow" advTm="59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4"/>
                </p:tgtEl>
              </p:cMediaNode>
            </p:audio>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lectures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In the upcoming lectures, we will:</a:t>
            </a:r>
          </a:p>
          <a:p>
            <a:pPr lvl="1"/>
            <a:r>
              <a:rPr lang="en-US" dirty="0"/>
              <a:t>Look at the properties of the adjoint map</a:t>
            </a:r>
          </a:p>
          <a:p>
            <a:pPr lvl="1"/>
            <a:r>
              <a:rPr lang="en-US" dirty="0"/>
              <a:t>Determine what the adjoint of a real matrix is</a:t>
            </a:r>
          </a:p>
          <a:p>
            <a:pPr lvl="1"/>
            <a:r>
              <a:rPr lang="en-US" dirty="0"/>
              <a:t>Describe what the adjoint of a complex matrix is</a:t>
            </a:r>
          </a:p>
          <a:p>
            <a:pPr lvl="1"/>
            <a:r>
              <a:rPr lang="en-US" dirty="0"/>
              <a:t>Reinterpret the inner product</a:t>
            </a:r>
          </a:p>
          <a:p>
            <a:pPr lvl="1"/>
            <a:r>
              <a:rPr lang="en-US" dirty="0"/>
              <a:t>Describe self-adjoint and skew-adjoint operators</a:t>
            </a:r>
          </a:p>
          <a:p>
            <a:pPr lvl="1"/>
            <a:r>
              <a:rPr lang="en-US" dirty="0"/>
              <a:t>Consider some consequences of such operators</a:t>
            </a:r>
          </a:p>
          <a:p>
            <a:pPr lvl="1"/>
            <a:r>
              <a:rPr lang="en-US" dirty="0"/>
              <a:t>Describe normal operators</a:t>
            </a:r>
          </a:p>
          <a:p>
            <a:pPr lvl="1"/>
            <a:r>
              <a:rPr lang="en-US" dirty="0"/>
              <a:t>Describe isometric operators</a:t>
            </a:r>
          </a:p>
          <a:p>
            <a:pPr lvl="1"/>
            <a:r>
              <a:rPr lang="en-US" dirty="0"/>
              <a:t>Describe linear regression</a:t>
            </a:r>
          </a:p>
        </p:txBody>
      </p:sp>
      <p:sp>
        <p:nvSpPr>
          <p:cNvPr id="4" name="Footer Placeholder 3"/>
          <p:cNvSpPr>
            <a:spLocks noGrp="1"/>
          </p:cNvSpPr>
          <p:nvPr>
            <p:ph type="ftr" sz="quarter" idx="11"/>
          </p:nvPr>
        </p:nvSpPr>
        <p:spPr/>
        <p:txBody>
          <a:bodyPr/>
          <a:lstStyle/>
          <a:p>
            <a:r>
              <a:rPr lang="en-US"/>
              <a:t>The adjoint</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8" name="Audio 7">
            <a:hlinkClick r:id="" action="ppaction://media"/>
            <a:extLst>
              <a:ext uri="{FF2B5EF4-FFF2-40B4-BE49-F238E27FC236}">
                <a16:creationId xmlns:a16="http://schemas.microsoft.com/office/drawing/2014/main" id="{7D07DB2A-CE22-47DA-80CB-2A2432635B0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32848672"/>
      </p:ext>
    </p:extLst>
  </p:cSld>
  <p:clrMapOvr>
    <a:masterClrMapping/>
  </p:clrMapOvr>
  <mc:AlternateContent xmlns:mc="http://schemas.openxmlformats.org/markup-compatibility/2006">
    <mc:Choice xmlns:p14="http://schemas.microsoft.com/office/powerpoint/2010/main" Requires="p14">
      <p:transition spd="slow" p14:dur="2000" advTm="35557"/>
    </mc:Choice>
    <mc:Fallback>
      <p:transition spd="slow" advTm="355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definition of the adjoint of a linear map</a:t>
            </a:r>
          </a:p>
          <a:p>
            <a:pPr lvl="1"/>
            <a:r>
              <a:rPr lang="en-US" dirty="0"/>
              <a:t>Know that it is a linear map</a:t>
            </a:r>
          </a:p>
          <a:p>
            <a:pPr lvl="1"/>
            <a:r>
              <a:rPr lang="en-US" dirty="0"/>
              <a:t>Are aware of future topics</a:t>
            </a:r>
          </a:p>
        </p:txBody>
      </p:sp>
      <p:sp>
        <p:nvSpPr>
          <p:cNvPr id="4" name="Footer Placeholder 3"/>
          <p:cNvSpPr>
            <a:spLocks noGrp="1"/>
          </p:cNvSpPr>
          <p:nvPr>
            <p:ph type="ftr" sz="quarter" idx="11"/>
          </p:nvPr>
        </p:nvSpPr>
        <p:spPr/>
        <p:txBody>
          <a:bodyPr/>
          <a:lstStyle/>
          <a:p>
            <a:r>
              <a:rPr lang="en-US"/>
              <a:t>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pic>
        <p:nvPicPr>
          <p:cNvPr id="5" name="Audio 4">
            <a:hlinkClick r:id="" action="ppaction://media"/>
            <a:extLst>
              <a:ext uri="{FF2B5EF4-FFF2-40B4-BE49-F238E27FC236}">
                <a16:creationId xmlns:a16="http://schemas.microsoft.com/office/drawing/2014/main" id="{4CC25F84-D166-4F79-BF3A-64440791E3A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15462"/>
    </mc:Choice>
    <mc:Fallback>
      <p:transition spd="slow" advTm="15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https://en.wikipedia.org/wiki/Hermitian_adjoint</a:t>
            </a:r>
          </a:p>
        </p:txBody>
      </p:sp>
      <p:sp>
        <p:nvSpPr>
          <p:cNvPr id="4" name="Footer Placeholder 3"/>
          <p:cNvSpPr>
            <a:spLocks noGrp="1"/>
          </p:cNvSpPr>
          <p:nvPr>
            <p:ph type="ftr" sz="quarter" idx="11"/>
          </p:nvPr>
        </p:nvSpPr>
        <p:spPr/>
        <p:txBody>
          <a:bodyPr/>
          <a:lstStyle/>
          <a:p>
            <a:r>
              <a:rPr lang="en-US"/>
              <a:t>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4"/>
</p:tagLst>
</file>

<file path=ppt/tags/tag2.xml><?xml version="1.0" encoding="utf-8"?>
<p:tagLst xmlns:a="http://schemas.openxmlformats.org/drawingml/2006/main" xmlns:r="http://schemas.openxmlformats.org/officeDocument/2006/relationships" xmlns:p="http://schemas.openxmlformats.org/presentationml/2006/main">
  <p:tag name="TIMING" val="|4.1|22.9|12.5|12.1"/>
</p:tagLst>
</file>

<file path=ppt/tags/tag3.xml><?xml version="1.0" encoding="utf-8"?>
<p:tagLst xmlns:a="http://schemas.openxmlformats.org/drawingml/2006/main" xmlns:r="http://schemas.openxmlformats.org/officeDocument/2006/relationships" xmlns:p="http://schemas.openxmlformats.org/presentationml/2006/main">
  <p:tag name="TIMING" val="|19.4|24.3|23.6|9.5|16.8|18.4|8.2|12.6"/>
</p:tagLst>
</file>

<file path=ppt/tags/tag4.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49630</TotalTime>
  <Words>457</Words>
  <Application>Microsoft Office PowerPoint</Application>
  <PresentationFormat>On-screen Show (4:3)</PresentationFormat>
  <Paragraphs>65</Paragraphs>
  <Slides>10</Slides>
  <Notes>0</Notes>
  <HiddenSlides>0</HiddenSlides>
  <MMClips>10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10</vt:i4>
      </vt:variant>
    </vt:vector>
  </HeadingPairs>
  <TitlesOfParts>
    <vt:vector size="22" baseType="lpstr">
      <vt:lpstr>Arial</vt:lpstr>
      <vt:lpstr>Bookman Old Style</vt:lpstr>
      <vt:lpstr>Calibri</vt:lpstr>
      <vt:lpstr>Cambria</vt:lpstr>
      <vt:lpstr>Consolas</vt:lpstr>
      <vt:lpstr>Constantia</vt:lpstr>
      <vt:lpstr>Edwardian Script ITC</vt:lpstr>
      <vt:lpstr>Georgia</vt:lpstr>
      <vt:lpstr>Times New Roman</vt:lpstr>
      <vt:lpstr>Office Theme</vt:lpstr>
      <vt:lpstr>Equation</vt:lpstr>
      <vt:lpstr>MathType 7.0 Equation</vt:lpstr>
      <vt:lpstr>11 The adjoint</vt:lpstr>
      <vt:lpstr>Introduction</vt:lpstr>
      <vt:lpstr>The adjoint</vt:lpstr>
      <vt:lpstr>The adjoint is a linear map</vt:lpstr>
      <vt:lpstr>Upcoming lectures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1111</cp:revision>
  <dcterms:created xsi:type="dcterms:W3CDTF">2020-04-30T19:27:29Z</dcterms:created>
  <dcterms:modified xsi:type="dcterms:W3CDTF">2020-11-24T12:22:55Z</dcterms:modified>
</cp:coreProperties>
</file>